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CE287-113F-DD0A-C529-280D9EF3FA41}" v="88" dt="2020-12-06T10:05:26.856"/>
    <p1510:client id="{85892607-110B-44DC-AAF1-A5C2B1EF1651}" v="803" dt="2020-12-06T09:54:41.998"/>
    <p1510:client id="{A2555611-F92B-2376-0FF0-13E9CA84E1D5}" v="108" dt="2020-12-06T09:59:41.565"/>
    <p1510:client id="{FDB489BF-DDB5-42B5-9551-3DDF5C8E3D58}" v="57" dt="2020-12-06T08:54:02.7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492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2450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329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279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708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49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5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137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890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10347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289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4307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m" TargetMode="External"/><Relationship Id="rId7" Type="http://schemas.openxmlformats.org/officeDocument/2006/relationships/hyperlink" Target="https://www.geeksforgeeks.org" TargetMode="Externa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hyperlink" Target="https://stackoverflow.com" TargetMode="External"/><Relationship Id="rId5" Type="http://schemas.openxmlformats.org/officeDocument/2006/relationships/hyperlink" Target="https://www.w3schools.com" TargetMode="External"/><Relationship Id="rId4" Type="http://schemas.openxmlformats.org/officeDocument/2006/relationships/hyperlink" Target="https://www.beta-labs.i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3" descr="A picture containing toy&#10;&#10;Description automatically generated">
            <a:extLst>
              <a:ext uri="{FF2B5EF4-FFF2-40B4-BE49-F238E27FC236}">
                <a16:creationId xmlns:a16="http://schemas.microsoft.com/office/drawing/2014/main" id="{E56F40EE-EE61-48F2-9013-0528A41A07AD}"/>
              </a:ext>
            </a:extLst>
          </p:cNvPr>
          <p:cNvPicPr>
            <a:picLocks noChangeAspect="1"/>
          </p:cNvPicPr>
          <p:nvPr/>
        </p:nvPicPr>
        <p:blipFill rotWithShape="1">
          <a:blip r:embed="rId2"/>
          <a:srcRect t="13848" b="1883"/>
          <a:stretch/>
        </p:blipFill>
        <p:spPr>
          <a:xfrm>
            <a:off x="-1" y="10"/>
            <a:ext cx="12191999" cy="6857990"/>
          </a:xfrm>
          <a:prstGeom prst="rect">
            <a:avLst/>
          </a:prstGeom>
        </p:spPr>
      </p:pic>
      <p:sp>
        <p:nvSpPr>
          <p:cNvPr id="45" name="Rectangle 44">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35791" y="3331444"/>
            <a:ext cx="6470692" cy="1229306"/>
          </a:xfrm>
        </p:spPr>
        <p:txBody>
          <a:bodyPr>
            <a:normAutofit/>
          </a:bodyPr>
          <a:lstStyle/>
          <a:p>
            <a:r>
              <a:rPr lang="en-US" sz="3000">
                <a:solidFill>
                  <a:schemeClr val="bg1"/>
                </a:solidFill>
                <a:cs typeface="Calibri Light"/>
              </a:rPr>
              <a:t>FULLSTACK PROJECT(FRONT-END)</a:t>
            </a:r>
            <a:br>
              <a:rPr lang="en-US" sz="3000">
                <a:solidFill>
                  <a:schemeClr val="bg1"/>
                </a:solidFill>
                <a:cs typeface="Calibri Light"/>
              </a:rPr>
            </a:br>
            <a:endParaRPr lang="en-US" sz="3000">
              <a:solidFill>
                <a:schemeClr val="bg1"/>
              </a:solidFill>
            </a:endParaRPr>
          </a:p>
        </p:txBody>
      </p:sp>
      <p:sp>
        <p:nvSpPr>
          <p:cNvPr id="3" name="Subtitle 2"/>
          <p:cNvSpPr>
            <a:spLocks noGrp="1"/>
          </p:cNvSpPr>
          <p:nvPr>
            <p:ph type="subTitle" idx="1"/>
          </p:nvPr>
        </p:nvSpPr>
        <p:spPr>
          <a:xfrm>
            <a:off x="735791" y="4735799"/>
            <a:ext cx="6470693" cy="605256"/>
          </a:xfrm>
        </p:spPr>
        <p:txBody>
          <a:bodyPr vert="horz" lIns="91440" tIns="45720" rIns="91440" bIns="45720" rtlCol="0">
            <a:normAutofit/>
          </a:bodyPr>
          <a:lstStyle/>
          <a:p>
            <a:r>
              <a:rPr lang="en-US">
                <a:solidFill>
                  <a:schemeClr val="bg1"/>
                </a:solidFill>
                <a:cs typeface="Calibri"/>
              </a:rPr>
              <a:t>GLA CANTEEN PORTAL  </a:t>
            </a:r>
            <a:endParaRPr lang="en-US">
              <a:solidFill>
                <a:schemeClr val="bg1"/>
              </a:solidFill>
            </a:endParaRPr>
          </a:p>
        </p:txBody>
      </p:sp>
      <p:cxnSp>
        <p:nvCxnSpPr>
          <p:cNvPr id="47" name="Straight Connector 46">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AD3E51-0D31-459C-B9E8-FA02226F127A}"/>
              </a:ext>
            </a:extLst>
          </p:cNvPr>
          <p:cNvSpPr>
            <a:spLocks noGrp="1"/>
          </p:cNvSpPr>
          <p:nvPr>
            <p:ph type="title"/>
          </p:nvPr>
        </p:nvSpPr>
        <p:spPr>
          <a:xfrm>
            <a:off x="643467" y="516835"/>
            <a:ext cx="2994815" cy="1666501"/>
          </a:xfrm>
        </p:spPr>
        <p:txBody>
          <a:bodyPr>
            <a:normAutofit/>
          </a:bodyPr>
          <a:lstStyle/>
          <a:p>
            <a:r>
              <a:rPr lang="en-US" sz="3400">
                <a:solidFill>
                  <a:schemeClr val="tx1"/>
                </a:solidFill>
              </a:rPr>
              <a:t>CONTINUED..</a:t>
            </a:r>
          </a:p>
        </p:txBody>
      </p:sp>
      <p:cxnSp>
        <p:nvCxnSpPr>
          <p:cNvPr id="17"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2495B503-16CD-4B94-AFDF-5FDF0E7893C6}"/>
              </a:ext>
            </a:extLst>
          </p:cNvPr>
          <p:cNvSpPr>
            <a:spLocks noGrp="1"/>
          </p:cNvSpPr>
          <p:nvPr>
            <p:ph idx="1"/>
          </p:nvPr>
        </p:nvSpPr>
        <p:spPr>
          <a:xfrm>
            <a:off x="643467" y="2546224"/>
            <a:ext cx="2994815" cy="3342747"/>
          </a:xfrm>
        </p:spPr>
        <p:txBody>
          <a:bodyPr vert="horz" lIns="0" tIns="45720" rIns="0" bIns="45720" rtlCol="0" anchor="t">
            <a:normAutofit/>
          </a:bodyPr>
          <a:lstStyle/>
          <a:p>
            <a:r>
              <a:rPr lang="en-US" dirty="0">
                <a:solidFill>
                  <a:schemeClr val="tx1"/>
                </a:solidFill>
              </a:rPr>
              <a:t>Some more screenshots. </a:t>
            </a:r>
          </a:p>
        </p:txBody>
      </p:sp>
      <p:pic>
        <p:nvPicPr>
          <p:cNvPr id="7" name="Picture 7" descr="Graphical user interface&#10;&#10;Description automatically generated">
            <a:extLst>
              <a:ext uri="{FF2B5EF4-FFF2-40B4-BE49-F238E27FC236}">
                <a16:creationId xmlns:a16="http://schemas.microsoft.com/office/drawing/2014/main" id="{EB68B4ED-AA85-4B48-825B-FEDB66DA472E}"/>
              </a:ext>
            </a:extLst>
          </p:cNvPr>
          <p:cNvPicPr>
            <a:picLocks noChangeAspect="1"/>
          </p:cNvPicPr>
          <p:nvPr/>
        </p:nvPicPr>
        <p:blipFill>
          <a:blip r:embed="rId2"/>
          <a:stretch>
            <a:fillRect/>
          </a:stretch>
        </p:blipFill>
        <p:spPr>
          <a:xfrm>
            <a:off x="4059922" y="2613768"/>
            <a:ext cx="3583439" cy="1630464"/>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9295313E-C482-4AAC-AC62-B8115DD5C4DF}"/>
              </a:ext>
            </a:extLst>
          </p:cNvPr>
          <p:cNvPicPr>
            <a:picLocks noChangeAspect="1"/>
          </p:cNvPicPr>
          <p:nvPr/>
        </p:nvPicPr>
        <p:blipFill>
          <a:blip r:embed="rId3"/>
          <a:stretch>
            <a:fillRect/>
          </a:stretch>
        </p:blipFill>
        <p:spPr>
          <a:xfrm>
            <a:off x="7965094" y="1850851"/>
            <a:ext cx="3583439" cy="3162384"/>
          </a:xfrm>
          <a:prstGeom prst="rect">
            <a:avLst/>
          </a:prstGeom>
        </p:spPr>
      </p:pic>
    </p:spTree>
    <p:extLst>
      <p:ext uri="{BB962C8B-B14F-4D97-AF65-F5344CB8AC3E}">
        <p14:creationId xmlns:p14="http://schemas.microsoft.com/office/powerpoint/2010/main" val="13465032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10;&#10;Description automatically generated">
            <a:extLst>
              <a:ext uri="{FF2B5EF4-FFF2-40B4-BE49-F238E27FC236}">
                <a16:creationId xmlns:a16="http://schemas.microsoft.com/office/drawing/2014/main" id="{EDA73236-040F-4951-8F09-6E45F1D00771}"/>
              </a:ext>
            </a:extLst>
          </p:cNvPr>
          <p:cNvPicPr>
            <a:picLocks noGrp="1" noChangeAspect="1"/>
          </p:cNvPicPr>
          <p:nvPr>
            <p:ph idx="1"/>
          </p:nvPr>
        </p:nvPicPr>
        <p:blipFill rotWithShape="1">
          <a:blip r:embed="rId2"/>
          <a:srcRect l="2954" r="6380" b="1"/>
          <a:stretch/>
        </p:blipFill>
        <p:spPr>
          <a:xfrm>
            <a:off x="-32" y="10"/>
            <a:ext cx="12192031" cy="6857990"/>
          </a:xfrm>
          <a:prstGeom prst="rect">
            <a:avLst/>
          </a:prstGeom>
        </p:spPr>
      </p:pic>
      <p:sp>
        <p:nvSpPr>
          <p:cNvPr id="8" name="Rectangle 12">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6FF21-1F58-42C9-AF92-DBB691A91E59}"/>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CONTINUED..</a:t>
            </a:r>
          </a:p>
        </p:txBody>
      </p:sp>
      <p:cxnSp>
        <p:nvCxnSpPr>
          <p:cNvPr id="10"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72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FA115E-D1D0-4260-8176-FE0D5AA770CF}"/>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a:solidFill>
                  <a:srgbClr val="FFFFFF"/>
                </a:solidFill>
              </a:rPr>
              <a:t>OUR WEBSITE IS LIVE AT:</a:t>
            </a:r>
          </a:p>
        </p:txBody>
      </p:sp>
      <p:sp>
        <p:nvSpPr>
          <p:cNvPr id="3" name="Content Placeholder 2">
            <a:extLst>
              <a:ext uri="{FF2B5EF4-FFF2-40B4-BE49-F238E27FC236}">
                <a16:creationId xmlns:a16="http://schemas.microsoft.com/office/drawing/2014/main" id="{C44692FA-B5C3-484C-A319-0BFA7CFDB78B}"/>
              </a:ext>
            </a:extLst>
          </p:cNvPr>
          <p:cNvSpPr>
            <a:spLocks noGrp="1"/>
          </p:cNvSpPr>
          <p:nvPr>
            <p:ph idx="1"/>
          </p:nvPr>
        </p:nvSpPr>
        <p:spPr>
          <a:xfrm>
            <a:off x="5231958" y="605896"/>
            <a:ext cx="5923721" cy="5646208"/>
          </a:xfrm>
        </p:spPr>
        <p:txBody>
          <a:bodyPr vert="horz" lIns="91440" tIns="45720" rIns="91440" bIns="45720" rtlCol="0" anchor="ctr">
            <a:normAutofit/>
          </a:bodyPr>
          <a:lstStyle/>
          <a:p>
            <a:pPr marL="0" indent="0">
              <a:buNone/>
            </a:pPr>
            <a:r>
              <a:rPr lang="en-US" sz="2400" cap="all" spc="200"/>
              <a:t>https://developerdeities.github.io/GLAcanteenPORTAL/</a:t>
            </a:r>
          </a:p>
        </p:txBody>
      </p:sp>
    </p:spTree>
    <p:extLst>
      <p:ext uri="{BB962C8B-B14F-4D97-AF65-F5344CB8AC3E}">
        <p14:creationId xmlns:p14="http://schemas.microsoft.com/office/powerpoint/2010/main" val="216231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B9ECE0-6E7F-4E2B-B51C-81260B8EA483}"/>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REFRENCES</a:t>
            </a:r>
          </a:p>
        </p:txBody>
      </p:sp>
      <p:pic>
        <p:nvPicPr>
          <p:cNvPr id="5" name="Picture 4">
            <a:extLst>
              <a:ext uri="{FF2B5EF4-FFF2-40B4-BE49-F238E27FC236}">
                <a16:creationId xmlns:a16="http://schemas.microsoft.com/office/drawing/2014/main" id="{9DA1FE8A-2909-4DCA-AC28-9BF4990EC3D6}"/>
              </a:ext>
            </a:extLst>
          </p:cNvPr>
          <p:cNvPicPr>
            <a:picLocks noChangeAspect="1"/>
          </p:cNvPicPr>
          <p:nvPr/>
        </p:nvPicPr>
        <p:blipFill rotWithShape="1">
          <a:blip r:embed="rId2"/>
          <a:srcRect l="22243" r="27737" b="8"/>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986EC4-F44B-4677-B06C-A6A275247545}"/>
              </a:ext>
            </a:extLst>
          </p:cNvPr>
          <p:cNvSpPr>
            <a:spLocks noGrp="1"/>
          </p:cNvSpPr>
          <p:nvPr>
            <p:ph idx="1"/>
          </p:nvPr>
        </p:nvSpPr>
        <p:spPr>
          <a:xfrm>
            <a:off x="5116784" y="2546224"/>
            <a:ext cx="5977938" cy="3342747"/>
          </a:xfrm>
        </p:spPr>
        <p:txBody>
          <a:bodyPr vert="horz" lIns="0" tIns="45720" rIns="0" bIns="45720" rtlCol="0" anchor="t">
            <a:normAutofit/>
          </a:bodyPr>
          <a:lstStyle/>
          <a:p>
            <a:pPr marL="342900" indent="-342900">
              <a:buAutoNum type="arabicPeriod"/>
            </a:pPr>
            <a:r>
              <a:rPr lang="en-US" dirty="0">
                <a:ea typeface="+mn-lt"/>
                <a:cs typeface="+mn-lt"/>
                <a:hlinkClick r:id="rId3"/>
              </a:rPr>
              <a:t>www.google.com</a:t>
            </a:r>
            <a:endParaRPr lang="en-US" dirty="0">
              <a:ea typeface="+mn-lt"/>
              <a:cs typeface="+mn-lt"/>
            </a:endParaRPr>
          </a:p>
          <a:p>
            <a:pPr marL="342900" indent="-342900">
              <a:buAutoNum type="arabicPeriod"/>
            </a:pPr>
            <a:r>
              <a:rPr lang="en-US" dirty="0">
                <a:ea typeface="+mn-lt"/>
                <a:cs typeface="+mn-lt"/>
                <a:hlinkClick r:id="" action="ppaction://noaction">
                  <a:extLst>
                    <a:ext uri="{A12FA001-AC4F-418D-AE19-62706E023703}">
                      <ahyp:hlinkClr xmlns:ahyp="http://schemas.microsoft.com/office/drawing/2018/hyperlinkcolor" val="tx"/>
                    </a:ext>
                  </a:extLst>
                </a:hlinkClick>
              </a:rPr>
              <a:t> </a:t>
            </a:r>
            <a:r>
              <a:rPr lang="en-US" dirty="0">
                <a:ea typeface="+mn-lt"/>
                <a:cs typeface="+mn-lt"/>
                <a:hlinkClick r:id="rId4"/>
              </a:rPr>
              <a:t>https://www.beta-labs.in</a:t>
            </a:r>
          </a:p>
          <a:p>
            <a:pPr marL="342900" indent="-342900">
              <a:buAutoNum type="arabicPeriod"/>
            </a:pPr>
            <a:r>
              <a:rPr lang="en-US" dirty="0">
                <a:ea typeface="+mn-lt"/>
                <a:cs typeface="+mn-lt"/>
              </a:rPr>
              <a:t>  </a:t>
            </a:r>
            <a:r>
              <a:rPr lang="en-US" dirty="0">
                <a:ea typeface="+mn-lt"/>
                <a:cs typeface="+mn-lt"/>
                <a:hlinkClick r:id="rId5"/>
              </a:rPr>
              <a:t>https://www.w3schools.com</a:t>
            </a:r>
            <a:endParaRPr lang="en-US" dirty="0">
              <a:ea typeface="+mn-lt"/>
              <a:cs typeface="+mn-lt"/>
            </a:endParaRPr>
          </a:p>
          <a:p>
            <a:pPr marL="342900" indent="-342900">
              <a:buAutoNum type="arabicPeriod"/>
            </a:pPr>
            <a:r>
              <a:rPr lang="en-US" dirty="0">
                <a:ea typeface="+mn-lt"/>
                <a:cs typeface="+mn-lt"/>
              </a:rPr>
              <a:t>  </a:t>
            </a:r>
            <a:r>
              <a:rPr lang="en-US" dirty="0">
                <a:ea typeface="+mn-lt"/>
                <a:cs typeface="+mn-lt"/>
                <a:hlinkClick r:id="rId6"/>
              </a:rPr>
              <a:t>https://stackoverflow.com</a:t>
            </a:r>
            <a:endParaRPr lang="en-US" dirty="0">
              <a:ea typeface="+mn-lt"/>
              <a:cs typeface="+mn-lt"/>
            </a:endParaRPr>
          </a:p>
          <a:p>
            <a:pPr marL="342900" indent="-342900">
              <a:buAutoNum type="arabicPeriod"/>
            </a:pPr>
            <a:r>
              <a:rPr lang="en-US" dirty="0">
                <a:ea typeface="+mn-lt"/>
                <a:cs typeface="+mn-lt"/>
              </a:rPr>
              <a:t>   </a:t>
            </a:r>
            <a:r>
              <a:rPr lang="en-US" dirty="0">
                <a:ea typeface="+mn-lt"/>
                <a:cs typeface="+mn-lt"/>
                <a:hlinkClick r:id="rId7"/>
              </a:rPr>
              <a:t>https://www.geeksforgeeks.org</a:t>
            </a:r>
            <a:endParaRPr lang="en-US" dirty="0">
              <a:ea typeface="+mn-lt"/>
              <a:cs typeface="+mn-lt"/>
            </a:endParaRPr>
          </a:p>
          <a:p>
            <a:endParaRPr lang="en-US" dirty="0">
              <a:solidFill>
                <a:srgbClr val="FFFFFF"/>
              </a:solidFill>
            </a:endParaRPr>
          </a:p>
          <a:p>
            <a:endParaRPr lang="en-US">
              <a:solidFill>
                <a:srgbClr val="FFFFFF"/>
              </a:solidFill>
            </a:endParaRPr>
          </a:p>
        </p:txBody>
      </p:sp>
    </p:spTree>
    <p:extLst>
      <p:ext uri="{BB962C8B-B14F-4D97-AF65-F5344CB8AC3E}">
        <p14:creationId xmlns:p14="http://schemas.microsoft.com/office/powerpoint/2010/main" val="198563416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Logo&#10;&#10;Description automatically generated">
            <a:extLst>
              <a:ext uri="{FF2B5EF4-FFF2-40B4-BE49-F238E27FC236}">
                <a16:creationId xmlns:a16="http://schemas.microsoft.com/office/drawing/2014/main" id="{474D0080-6648-42BA-A52C-2C8E24A23AFF}"/>
              </a:ext>
            </a:extLst>
          </p:cNvPr>
          <p:cNvPicPr>
            <a:picLocks noGrp="1" noChangeAspect="1"/>
          </p:cNvPicPr>
          <p:nvPr>
            <p:ph idx="1"/>
          </p:nvPr>
        </p:nvPicPr>
        <p:blipFill rotWithShape="1">
          <a:blip r:embed="rId2"/>
          <a:srcRect l="5685" r="536" b="-1"/>
          <a:stretch/>
        </p:blipFill>
        <p:spPr>
          <a:xfrm>
            <a:off x="20" y="10"/>
            <a:ext cx="12191980" cy="6857990"/>
          </a:xfrm>
          <a:prstGeom prst="rect">
            <a:avLst/>
          </a:prstGeom>
        </p:spPr>
      </p:pic>
    </p:spTree>
    <p:extLst>
      <p:ext uri="{BB962C8B-B14F-4D97-AF65-F5344CB8AC3E}">
        <p14:creationId xmlns:p14="http://schemas.microsoft.com/office/powerpoint/2010/main" val="300569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FD56F-88F3-4A60-822C-5BC18D6C8D0B}"/>
              </a:ext>
            </a:extLst>
          </p:cNvPr>
          <p:cNvSpPr>
            <a:spLocks noGrp="1"/>
          </p:cNvSpPr>
          <p:nvPr>
            <p:ph type="title"/>
          </p:nvPr>
        </p:nvSpPr>
        <p:spPr>
          <a:xfrm>
            <a:off x="4974771" y="634946"/>
            <a:ext cx="6574972" cy="1450757"/>
          </a:xfrm>
        </p:spPr>
        <p:txBody>
          <a:bodyPr>
            <a:normAutofit/>
          </a:bodyPr>
          <a:lstStyle/>
          <a:p>
            <a:r>
              <a:rPr lang="en-US" dirty="0"/>
              <a:t>TEAM MEMBERS</a:t>
            </a:r>
          </a:p>
        </p:txBody>
      </p:sp>
      <p:pic>
        <p:nvPicPr>
          <p:cNvPr id="4" name="Picture 4" descr="Logo&#10;&#10;Description automatically generated">
            <a:extLst>
              <a:ext uri="{FF2B5EF4-FFF2-40B4-BE49-F238E27FC236}">
                <a16:creationId xmlns:a16="http://schemas.microsoft.com/office/drawing/2014/main" id="{5767A1BA-DF32-4431-9736-8E4B4646EB26}"/>
              </a:ext>
            </a:extLst>
          </p:cNvPr>
          <p:cNvPicPr>
            <a:picLocks noChangeAspect="1"/>
          </p:cNvPicPr>
          <p:nvPr/>
        </p:nvPicPr>
        <p:blipFill rotWithShape="1">
          <a:blip r:embed="rId2"/>
          <a:srcRect l="1669" r="780" b="-2"/>
          <a:stretch/>
        </p:blipFill>
        <p:spPr>
          <a:xfrm>
            <a:off x="634000" y="1361515"/>
            <a:ext cx="3695179" cy="3674380"/>
          </a:xfrm>
          <a:prstGeom prst="rect">
            <a:avLst/>
          </a:prstGeom>
        </p:spPr>
      </p:pic>
      <p:cxnSp>
        <p:nvCxnSpPr>
          <p:cNvPr id="20" name="Straight Connector 19">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9F98B4-F7BF-4C15-A147-19843DC832B6}"/>
              </a:ext>
            </a:extLst>
          </p:cNvPr>
          <p:cNvSpPr>
            <a:spLocks noGrp="1"/>
          </p:cNvSpPr>
          <p:nvPr>
            <p:ph idx="1"/>
          </p:nvPr>
        </p:nvSpPr>
        <p:spPr>
          <a:xfrm>
            <a:off x="4973711" y="2407436"/>
            <a:ext cx="6576032" cy="3461657"/>
          </a:xfrm>
        </p:spPr>
        <p:txBody>
          <a:bodyPr vert="horz" lIns="0" tIns="45720" rIns="0" bIns="45720" rtlCol="0">
            <a:normAutofit/>
          </a:bodyPr>
          <a:lstStyle/>
          <a:p>
            <a:r>
              <a:rPr lang="en-US" dirty="0"/>
              <a:t>1.SANAL MISHRA</a:t>
            </a:r>
          </a:p>
          <a:p>
            <a:r>
              <a:rPr lang="en-US" dirty="0"/>
              <a:t>2.SARVENDRA KUMAR SINGH</a:t>
            </a:r>
          </a:p>
          <a:p>
            <a:r>
              <a:rPr lang="en-US" dirty="0"/>
              <a:t>3.YASH KUMAR SINGH</a:t>
            </a:r>
          </a:p>
          <a:p>
            <a:r>
              <a:rPr lang="en-US" dirty="0"/>
              <a:t>4.PRABHAT KUMAR SINGH</a:t>
            </a:r>
          </a:p>
          <a:p>
            <a:endParaRPr lang="en-US" dirty="0"/>
          </a:p>
          <a:p>
            <a:r>
              <a:rPr lang="en-US" dirty="0"/>
              <a:t>MENTOR: Mr. PANKAJ KAPOOR</a:t>
            </a:r>
          </a:p>
          <a:p>
            <a:endParaRPr lang="en-US" dirty="0"/>
          </a:p>
        </p:txBody>
      </p:sp>
      <p:sp>
        <p:nvSpPr>
          <p:cNvPr id="22" name="Rectangle 21">
            <a:extLst>
              <a:ext uri="{FF2B5EF4-FFF2-40B4-BE49-F238E27FC236}">
                <a16:creationId xmlns:a16="http://schemas.microsoft.com/office/drawing/2014/main" id="{3BD57AB6-3172-4520-B22E-FCD0184F3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463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F413E-F4BA-4A4D-8AC0-D1DAD45D8884}"/>
              </a:ext>
            </a:extLst>
          </p:cNvPr>
          <p:cNvSpPr>
            <a:spLocks noGrp="1"/>
          </p:cNvSpPr>
          <p:nvPr>
            <p:ph type="title"/>
          </p:nvPr>
        </p:nvSpPr>
        <p:spPr>
          <a:xfrm>
            <a:off x="5172074" y="286603"/>
            <a:ext cx="5983605" cy="1450757"/>
          </a:xfrm>
        </p:spPr>
        <p:txBody>
          <a:bodyPr>
            <a:normAutofit/>
          </a:bodyPr>
          <a:lstStyle/>
          <a:p>
            <a:r>
              <a:rPr lang="en-US"/>
              <a:t>ABOUT THE PROJECT</a:t>
            </a:r>
          </a:p>
        </p:txBody>
      </p:sp>
      <p:pic>
        <p:nvPicPr>
          <p:cNvPr id="4" name="Picture 4" descr="Icon&#10;&#10;Description automatically generated">
            <a:extLst>
              <a:ext uri="{FF2B5EF4-FFF2-40B4-BE49-F238E27FC236}">
                <a16:creationId xmlns:a16="http://schemas.microsoft.com/office/drawing/2014/main" id="{D7A369FE-2C4A-4027-B710-F7AC3624C3C5}"/>
              </a:ext>
            </a:extLst>
          </p:cNvPr>
          <p:cNvPicPr>
            <a:picLocks noChangeAspect="1"/>
          </p:cNvPicPr>
          <p:nvPr/>
        </p:nvPicPr>
        <p:blipFill rotWithShape="1">
          <a:blip r:embed="rId2"/>
          <a:srcRect l="2266" r="24746"/>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257641-0472-422F-8FCD-4A532B40146B}"/>
              </a:ext>
            </a:extLst>
          </p:cNvPr>
          <p:cNvSpPr>
            <a:spLocks noGrp="1"/>
          </p:cNvSpPr>
          <p:nvPr>
            <p:ph idx="1"/>
          </p:nvPr>
        </p:nvSpPr>
        <p:spPr>
          <a:xfrm>
            <a:off x="5172074" y="2108201"/>
            <a:ext cx="5983606" cy="3760891"/>
          </a:xfrm>
        </p:spPr>
        <p:txBody>
          <a:bodyPr vert="horz" lIns="0" tIns="45720" rIns="0" bIns="45720" rtlCol="0">
            <a:normAutofit/>
          </a:bodyPr>
          <a:lstStyle/>
          <a:p>
            <a:r>
              <a:rPr lang="en-US" dirty="0">
                <a:ea typeface="+mn-lt"/>
                <a:cs typeface="+mn-lt"/>
              </a:rPr>
              <a:t>Our idea is to make a canteen portal named as GLA canteen portal, which will help students to book their meal earlier so that they don’t have to wait for long to get their meal. and Also they will get information about the availability of the meal they want. And also it will also be helpful for the chefs to prepare the meal and they can tell the estimated time to the students so that they could take their meal on time. This project GLA Canteen portal will manage all the details of Food, Items, Sales, Products, Canteen. It manages information about Food, Orders, Canteen, Food.</a:t>
            </a:r>
          </a:p>
          <a:p>
            <a:endParaRPr lang="en-US" dirty="0"/>
          </a:p>
        </p:txBody>
      </p:sp>
    </p:spTree>
    <p:extLst>
      <p:ext uri="{BB962C8B-B14F-4D97-AF65-F5344CB8AC3E}">
        <p14:creationId xmlns:p14="http://schemas.microsoft.com/office/powerpoint/2010/main" val="2206159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9943B-E7D5-4D75-A67D-6C18240DC07B}"/>
              </a:ext>
            </a:extLst>
          </p:cNvPr>
          <p:cNvSpPr>
            <a:spLocks noGrp="1"/>
          </p:cNvSpPr>
          <p:nvPr>
            <p:ph type="title"/>
          </p:nvPr>
        </p:nvSpPr>
        <p:spPr>
          <a:xfrm>
            <a:off x="4974771" y="634946"/>
            <a:ext cx="6574972" cy="1450757"/>
          </a:xfrm>
        </p:spPr>
        <p:txBody>
          <a:bodyPr>
            <a:normAutofit/>
          </a:bodyPr>
          <a:lstStyle/>
          <a:p>
            <a:r>
              <a:rPr lang="en-US" sz="3900"/>
              <a:t>HARDWARE AND SOFTWARE REQUIREMENTS</a:t>
            </a:r>
          </a:p>
        </p:txBody>
      </p:sp>
      <p:pic>
        <p:nvPicPr>
          <p:cNvPr id="4" name="Picture 4" descr="Icon&#10;&#10;Description automatically generated">
            <a:extLst>
              <a:ext uri="{FF2B5EF4-FFF2-40B4-BE49-F238E27FC236}">
                <a16:creationId xmlns:a16="http://schemas.microsoft.com/office/drawing/2014/main" id="{2F14DE37-B25D-49AF-9BC0-B11274EAFB47}"/>
              </a:ext>
            </a:extLst>
          </p:cNvPr>
          <p:cNvPicPr>
            <a:picLocks noChangeAspect="1"/>
          </p:cNvPicPr>
          <p:nvPr/>
        </p:nvPicPr>
        <p:blipFill>
          <a:blip r:embed="rId2"/>
          <a:stretch>
            <a:fillRect/>
          </a:stretch>
        </p:blipFill>
        <p:spPr>
          <a:xfrm>
            <a:off x="634000" y="1803775"/>
            <a:ext cx="3695179" cy="2789859"/>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F66C60-EF7A-4B99-BDA6-2C4CDE6C8FD2}"/>
              </a:ext>
            </a:extLst>
          </p:cNvPr>
          <p:cNvSpPr>
            <a:spLocks noGrp="1"/>
          </p:cNvSpPr>
          <p:nvPr>
            <p:ph idx="1"/>
          </p:nvPr>
        </p:nvSpPr>
        <p:spPr>
          <a:xfrm>
            <a:off x="4973711" y="2407436"/>
            <a:ext cx="6576032" cy="3461657"/>
          </a:xfrm>
        </p:spPr>
        <p:txBody>
          <a:bodyPr vert="horz" lIns="0" tIns="45720" rIns="0" bIns="45720" rtlCol="0" anchor="t">
            <a:normAutofit/>
          </a:bodyPr>
          <a:lstStyle/>
          <a:p>
            <a:r>
              <a:rPr lang="en-US" b="1" dirty="0">
                <a:ea typeface="+mn-lt"/>
                <a:cs typeface="+mn-lt"/>
              </a:rPr>
              <a:t>Hardware Requirements:</a:t>
            </a:r>
            <a:endParaRPr lang="en-US" dirty="0"/>
          </a:p>
          <a:p>
            <a:r>
              <a:rPr lang="en-US" dirty="0">
                <a:ea typeface="+mn-lt"/>
                <a:cs typeface="+mn-lt"/>
              </a:rPr>
              <a:t>Processor: i5 8 gen and above</a:t>
            </a:r>
            <a:endParaRPr lang="en-US" dirty="0"/>
          </a:p>
          <a:p>
            <a:r>
              <a:rPr lang="en-US" dirty="0">
                <a:ea typeface="+mn-lt"/>
                <a:cs typeface="+mn-lt"/>
              </a:rPr>
              <a:t>Minimum of 4 Gb ram and 256 Gb rom.</a:t>
            </a:r>
            <a:endParaRPr lang="en-US" dirty="0"/>
          </a:p>
          <a:p>
            <a:r>
              <a:rPr lang="en-US" b="1" dirty="0">
                <a:ea typeface="+mn-lt"/>
                <a:cs typeface="+mn-lt"/>
              </a:rPr>
              <a:t>Software Requirements:</a:t>
            </a:r>
            <a:endParaRPr lang="en-US" dirty="0"/>
          </a:p>
          <a:p>
            <a:r>
              <a:rPr lang="en-US" dirty="0">
                <a:ea typeface="+mn-lt"/>
                <a:cs typeface="+mn-lt"/>
              </a:rPr>
              <a:t>VS-CODE or any web development </a:t>
            </a:r>
            <a:r>
              <a:rPr lang="en-US" dirty="0" err="1">
                <a:ea typeface="+mn-lt"/>
                <a:cs typeface="+mn-lt"/>
              </a:rPr>
              <a:t>IDe</a:t>
            </a:r>
            <a:r>
              <a:rPr lang="en-US" dirty="0">
                <a:ea typeface="+mn-lt"/>
                <a:cs typeface="+mn-lt"/>
              </a:rPr>
              <a:t>.</a:t>
            </a:r>
            <a:endParaRPr lang="en-US" dirty="0"/>
          </a:p>
          <a:p>
            <a:r>
              <a:rPr lang="en-US" dirty="0">
                <a:ea typeface="+mn-lt"/>
                <a:cs typeface="+mn-lt"/>
              </a:rPr>
              <a:t>A Web Browser </a:t>
            </a:r>
            <a:endParaRPr lang="en-US">
              <a:ea typeface="+mn-lt"/>
              <a:cs typeface="+mn-lt"/>
            </a:endParaRPr>
          </a:p>
          <a:p>
            <a:endParaRPr lang="en-US" dirty="0"/>
          </a:p>
          <a:p>
            <a:endParaRPr lang="en-US" dirty="0"/>
          </a:p>
        </p:txBody>
      </p:sp>
      <p:sp>
        <p:nvSpPr>
          <p:cNvPr id="13" name="Rectangle 12">
            <a:extLst>
              <a:ext uri="{FF2B5EF4-FFF2-40B4-BE49-F238E27FC236}">
                <a16:creationId xmlns:a16="http://schemas.microsoft.com/office/drawing/2014/main" id="{3BD57AB6-3172-4520-B22E-FCD0184F3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132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9C066-C980-41DB-B7C3-ADD645AA8937}"/>
              </a:ext>
            </a:extLst>
          </p:cNvPr>
          <p:cNvSpPr>
            <a:spLocks noGrp="1"/>
          </p:cNvSpPr>
          <p:nvPr>
            <p:ph type="title"/>
          </p:nvPr>
        </p:nvSpPr>
        <p:spPr>
          <a:xfrm>
            <a:off x="4974771" y="634946"/>
            <a:ext cx="6574972" cy="1450757"/>
          </a:xfrm>
        </p:spPr>
        <p:txBody>
          <a:bodyPr>
            <a:normAutofit/>
          </a:bodyPr>
          <a:lstStyle/>
          <a:p>
            <a:r>
              <a:rPr lang="en-US"/>
              <a:t>GLIMPSE OF TECHONOLOGY USED:</a:t>
            </a:r>
          </a:p>
        </p:txBody>
      </p:sp>
      <p:pic>
        <p:nvPicPr>
          <p:cNvPr id="4" name="Picture 4" descr="Graphical user interface, application&#10;&#10;Description automatically generated">
            <a:extLst>
              <a:ext uri="{FF2B5EF4-FFF2-40B4-BE49-F238E27FC236}">
                <a16:creationId xmlns:a16="http://schemas.microsoft.com/office/drawing/2014/main" id="{E2E87F5F-1FA5-44DB-853D-ACD1EF27489E}"/>
              </a:ext>
            </a:extLst>
          </p:cNvPr>
          <p:cNvPicPr>
            <a:picLocks noChangeAspect="1"/>
          </p:cNvPicPr>
          <p:nvPr/>
        </p:nvPicPr>
        <p:blipFill>
          <a:blip r:embed="rId2"/>
          <a:stretch>
            <a:fillRect/>
          </a:stretch>
        </p:blipFill>
        <p:spPr>
          <a:xfrm>
            <a:off x="634000" y="1351115"/>
            <a:ext cx="3695179" cy="3695179"/>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A7D726-24C8-40EB-AA3E-C945D6D366D3}"/>
              </a:ext>
            </a:extLst>
          </p:cNvPr>
          <p:cNvSpPr>
            <a:spLocks noGrp="1"/>
          </p:cNvSpPr>
          <p:nvPr>
            <p:ph idx="1"/>
          </p:nvPr>
        </p:nvSpPr>
        <p:spPr>
          <a:xfrm>
            <a:off x="4973711" y="2407436"/>
            <a:ext cx="6576032" cy="3461657"/>
          </a:xfrm>
        </p:spPr>
        <p:txBody>
          <a:bodyPr vert="horz" lIns="0" tIns="45720" rIns="0" bIns="45720" rtlCol="0">
            <a:normAutofit/>
          </a:bodyPr>
          <a:lstStyle/>
          <a:p>
            <a:r>
              <a:rPr lang="en-US" b="1" dirty="0">
                <a:ea typeface="+mn-lt"/>
                <a:cs typeface="+mn-lt"/>
              </a:rPr>
              <a:t>HTML</a:t>
            </a:r>
            <a:r>
              <a:rPr lang="en-US" dirty="0">
                <a:ea typeface="+mn-lt"/>
                <a:cs typeface="+mn-lt"/>
              </a:rPr>
              <a:t>, </a:t>
            </a:r>
            <a:r>
              <a:rPr lang="en-US" b="1" dirty="0">
                <a:ea typeface="+mn-lt"/>
                <a:cs typeface="+mn-lt"/>
              </a:rPr>
              <a:t>CSS</a:t>
            </a:r>
            <a:r>
              <a:rPr lang="en-US" dirty="0">
                <a:ea typeface="+mn-lt"/>
                <a:cs typeface="+mn-lt"/>
              </a:rPr>
              <a:t>, &amp; </a:t>
            </a:r>
            <a:r>
              <a:rPr lang="en-US" b="1" dirty="0">
                <a:ea typeface="+mn-lt"/>
                <a:cs typeface="+mn-lt"/>
              </a:rPr>
              <a:t>JavaScript</a:t>
            </a:r>
          </a:p>
          <a:p>
            <a:r>
              <a:rPr lang="en-US" dirty="0" err="1">
                <a:ea typeface="+mn-lt"/>
                <a:cs typeface="+mn-lt"/>
              </a:rPr>
              <a:t>HyperText</a:t>
            </a:r>
            <a:r>
              <a:rPr lang="en-US" dirty="0">
                <a:ea typeface="+mn-lt"/>
                <a:cs typeface="+mn-lt"/>
              </a:rPr>
              <a:t> Markup Language (</a:t>
            </a:r>
            <a:r>
              <a:rPr lang="en-US" b="1" dirty="0">
                <a:ea typeface="+mn-lt"/>
                <a:cs typeface="+mn-lt"/>
              </a:rPr>
              <a:t>HTML</a:t>
            </a:r>
            <a:r>
              <a:rPr lang="en-US" dirty="0">
                <a:ea typeface="+mn-lt"/>
                <a:cs typeface="+mn-lt"/>
              </a:rPr>
              <a:t>), Cascading Style Sheets (</a:t>
            </a:r>
            <a:r>
              <a:rPr lang="en-US" b="1" dirty="0">
                <a:ea typeface="+mn-lt"/>
                <a:cs typeface="+mn-lt"/>
              </a:rPr>
              <a:t>CSS</a:t>
            </a:r>
            <a:r>
              <a:rPr lang="en-US" dirty="0">
                <a:ea typeface="+mn-lt"/>
                <a:cs typeface="+mn-lt"/>
              </a:rPr>
              <a:t>), and </a:t>
            </a:r>
            <a:r>
              <a:rPr lang="en-US" b="1" dirty="0">
                <a:ea typeface="+mn-lt"/>
                <a:cs typeface="+mn-lt"/>
              </a:rPr>
              <a:t>JavaScript</a:t>
            </a:r>
            <a:r>
              <a:rPr lang="en-US" dirty="0">
                <a:ea typeface="+mn-lt"/>
                <a:cs typeface="+mn-lt"/>
              </a:rPr>
              <a:t> are the languages that run the web. ... </a:t>
            </a:r>
            <a:r>
              <a:rPr lang="en-US" b="1" dirty="0">
                <a:ea typeface="+mn-lt"/>
                <a:cs typeface="+mn-lt"/>
              </a:rPr>
              <a:t>HTML</a:t>
            </a:r>
            <a:r>
              <a:rPr lang="en-US" dirty="0">
                <a:ea typeface="+mn-lt"/>
                <a:cs typeface="+mn-lt"/>
              </a:rPr>
              <a:t> is for adding meaning to raw content by marking it up. </a:t>
            </a:r>
            <a:r>
              <a:rPr lang="en-US" b="1" dirty="0">
                <a:ea typeface="+mn-lt"/>
                <a:cs typeface="+mn-lt"/>
              </a:rPr>
              <a:t>CSS</a:t>
            </a:r>
            <a:r>
              <a:rPr lang="en-US" dirty="0">
                <a:ea typeface="+mn-lt"/>
                <a:cs typeface="+mn-lt"/>
              </a:rPr>
              <a:t> is for formatting that marked up content. </a:t>
            </a:r>
            <a:r>
              <a:rPr lang="en-US" b="1" dirty="0">
                <a:ea typeface="+mn-lt"/>
                <a:cs typeface="+mn-lt"/>
              </a:rPr>
              <a:t>JavaScript</a:t>
            </a:r>
            <a:r>
              <a:rPr lang="en-US" dirty="0">
                <a:ea typeface="+mn-lt"/>
                <a:cs typeface="+mn-lt"/>
              </a:rPr>
              <a:t> is for making that content and formatting interactive.</a:t>
            </a:r>
          </a:p>
          <a:p>
            <a:endParaRPr lang="en-US" dirty="0"/>
          </a:p>
        </p:txBody>
      </p:sp>
      <p:sp>
        <p:nvSpPr>
          <p:cNvPr id="13" name="Rectangle 12">
            <a:extLst>
              <a:ext uri="{FF2B5EF4-FFF2-40B4-BE49-F238E27FC236}">
                <a16:creationId xmlns:a16="http://schemas.microsoft.com/office/drawing/2014/main" id="{3BD57AB6-3172-4520-B22E-FCD0184F3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872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FB62F-01D2-4E60-AE9A-3A24EFB91362}"/>
              </a:ext>
            </a:extLst>
          </p:cNvPr>
          <p:cNvSpPr>
            <a:spLocks noGrp="1"/>
          </p:cNvSpPr>
          <p:nvPr>
            <p:ph type="title"/>
          </p:nvPr>
        </p:nvSpPr>
        <p:spPr>
          <a:xfrm>
            <a:off x="4974771" y="634946"/>
            <a:ext cx="6574972" cy="1450757"/>
          </a:xfrm>
        </p:spPr>
        <p:txBody>
          <a:bodyPr>
            <a:normAutofit/>
          </a:bodyPr>
          <a:lstStyle/>
          <a:p>
            <a:r>
              <a:rPr lang="en-US"/>
              <a:t>MODULES AND FUNCTIONALITY</a:t>
            </a:r>
          </a:p>
        </p:txBody>
      </p:sp>
      <p:pic>
        <p:nvPicPr>
          <p:cNvPr id="4" name="Picture 4" descr="A picture containing graphical user interface&#10;&#10;Description automatically generated">
            <a:extLst>
              <a:ext uri="{FF2B5EF4-FFF2-40B4-BE49-F238E27FC236}">
                <a16:creationId xmlns:a16="http://schemas.microsoft.com/office/drawing/2014/main" id="{4E788539-E5FB-435E-962F-3364DCD57F8F}"/>
              </a:ext>
            </a:extLst>
          </p:cNvPr>
          <p:cNvPicPr>
            <a:picLocks noChangeAspect="1"/>
          </p:cNvPicPr>
          <p:nvPr/>
        </p:nvPicPr>
        <p:blipFill>
          <a:blip r:embed="rId2"/>
          <a:stretch>
            <a:fillRect/>
          </a:stretch>
        </p:blipFill>
        <p:spPr>
          <a:xfrm>
            <a:off x="634000" y="1246419"/>
            <a:ext cx="3695179" cy="3904572"/>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245933-468E-42E2-A141-64D92E533BE9}"/>
              </a:ext>
            </a:extLst>
          </p:cNvPr>
          <p:cNvSpPr>
            <a:spLocks noGrp="1"/>
          </p:cNvSpPr>
          <p:nvPr>
            <p:ph idx="1"/>
          </p:nvPr>
        </p:nvSpPr>
        <p:spPr>
          <a:xfrm>
            <a:off x="4973711" y="2407436"/>
            <a:ext cx="6576032" cy="3461657"/>
          </a:xfrm>
        </p:spPr>
        <p:txBody>
          <a:bodyPr vert="horz" lIns="0" tIns="45720" rIns="0" bIns="45720" rtlCol="0">
            <a:normAutofit/>
          </a:bodyPr>
          <a:lstStyle/>
          <a:p>
            <a:pPr>
              <a:lnSpc>
                <a:spcPct val="110000"/>
              </a:lnSpc>
            </a:pPr>
            <a:r>
              <a:rPr lang="en-US" sz="1500"/>
              <a:t>The HTML files that we have included in our project are:</a:t>
            </a:r>
          </a:p>
          <a:p>
            <a:pPr>
              <a:lnSpc>
                <a:spcPct val="110000"/>
              </a:lnSpc>
            </a:pPr>
            <a:r>
              <a:rPr lang="en-US" sz="1500">
                <a:ea typeface="+mn-lt"/>
                <a:cs typeface="+mn-lt"/>
              </a:rPr>
              <a:t>AfterSignIn.html</a:t>
            </a:r>
            <a:endParaRPr lang="en-US" sz="1500"/>
          </a:p>
          <a:p>
            <a:pPr>
              <a:lnSpc>
                <a:spcPct val="110000"/>
              </a:lnSpc>
            </a:pPr>
            <a:r>
              <a:rPr lang="en-US" sz="1500">
                <a:ea typeface="+mn-lt"/>
                <a:cs typeface="+mn-lt"/>
              </a:rPr>
              <a:t>beverages.html</a:t>
            </a:r>
            <a:endParaRPr lang="en-US" sz="1500"/>
          </a:p>
          <a:p>
            <a:pPr>
              <a:lnSpc>
                <a:spcPct val="110000"/>
              </a:lnSpc>
            </a:pPr>
            <a:r>
              <a:rPr lang="en-US" sz="1500">
                <a:ea typeface="+mn-lt"/>
                <a:cs typeface="+mn-lt"/>
              </a:rPr>
              <a:t>cakes.html</a:t>
            </a:r>
            <a:endParaRPr lang="en-US" sz="1500"/>
          </a:p>
          <a:p>
            <a:pPr>
              <a:lnSpc>
                <a:spcPct val="110000"/>
              </a:lnSpc>
            </a:pPr>
            <a:r>
              <a:rPr lang="en-US" sz="1500">
                <a:ea typeface="+mn-lt"/>
                <a:cs typeface="+mn-lt"/>
              </a:rPr>
              <a:t>confectionery.html</a:t>
            </a:r>
            <a:endParaRPr lang="en-US" sz="1500"/>
          </a:p>
          <a:p>
            <a:pPr>
              <a:lnSpc>
                <a:spcPct val="110000"/>
              </a:lnSpc>
            </a:pPr>
            <a:r>
              <a:rPr lang="en-US" sz="1500">
                <a:ea typeface="+mn-lt"/>
                <a:cs typeface="+mn-lt"/>
              </a:rPr>
              <a:t>ice-cream.html</a:t>
            </a:r>
            <a:endParaRPr lang="en-US" sz="1500"/>
          </a:p>
          <a:p>
            <a:pPr>
              <a:lnSpc>
                <a:spcPct val="110000"/>
              </a:lnSpc>
            </a:pPr>
            <a:r>
              <a:rPr lang="en-US" sz="1500">
                <a:ea typeface="+mn-lt"/>
                <a:cs typeface="+mn-lt"/>
              </a:rPr>
              <a:t>paranthas.html</a:t>
            </a:r>
            <a:endParaRPr lang="en-US" sz="1500"/>
          </a:p>
          <a:p>
            <a:pPr>
              <a:lnSpc>
                <a:spcPct val="110000"/>
              </a:lnSpc>
            </a:pPr>
            <a:r>
              <a:rPr lang="en-US" sz="1500">
                <a:ea typeface="+mn-lt"/>
                <a:cs typeface="+mn-lt"/>
              </a:rPr>
              <a:t>Snacks.html</a:t>
            </a:r>
          </a:p>
          <a:p>
            <a:pPr>
              <a:lnSpc>
                <a:spcPct val="110000"/>
              </a:lnSpc>
            </a:pPr>
            <a:endParaRPr lang="en-US" sz="1500"/>
          </a:p>
        </p:txBody>
      </p:sp>
      <p:sp>
        <p:nvSpPr>
          <p:cNvPr id="13" name="Rectangle 12">
            <a:extLst>
              <a:ext uri="{FF2B5EF4-FFF2-40B4-BE49-F238E27FC236}">
                <a16:creationId xmlns:a16="http://schemas.microsoft.com/office/drawing/2014/main" id="{3BD57AB6-3172-4520-B22E-FCD0184F3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163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426B45-4C4F-4D52-8537-76E9A5B89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C563C-4CA1-4495-B7E1-2344FEC353AA}"/>
              </a:ext>
            </a:extLst>
          </p:cNvPr>
          <p:cNvSpPr>
            <a:spLocks noGrp="1"/>
          </p:cNvSpPr>
          <p:nvPr>
            <p:ph type="title"/>
          </p:nvPr>
        </p:nvSpPr>
        <p:spPr>
          <a:xfrm>
            <a:off x="1036320" y="286603"/>
            <a:ext cx="10058400" cy="1450757"/>
          </a:xfrm>
        </p:spPr>
        <p:txBody>
          <a:bodyPr>
            <a:normAutofit/>
          </a:bodyPr>
          <a:lstStyle/>
          <a:p>
            <a:r>
              <a:rPr lang="en-US" sz="3600" dirty="0"/>
              <a:t>CONTINUED..</a:t>
            </a:r>
          </a:p>
        </p:txBody>
      </p:sp>
      <p:cxnSp>
        <p:nvCxnSpPr>
          <p:cNvPr id="11" name="Straight Connector 10">
            <a:extLst>
              <a:ext uri="{FF2B5EF4-FFF2-40B4-BE49-F238E27FC236}">
                <a16:creationId xmlns:a16="http://schemas.microsoft.com/office/drawing/2014/main" id="{CF117E1C-E964-4433-B1A8-BB2301D0F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Icon&#10;&#10;Description automatically generated">
            <a:extLst>
              <a:ext uri="{FF2B5EF4-FFF2-40B4-BE49-F238E27FC236}">
                <a16:creationId xmlns:a16="http://schemas.microsoft.com/office/drawing/2014/main" id="{0DB85877-7605-43E7-9E49-7A6CCB4E381B}"/>
              </a:ext>
            </a:extLst>
          </p:cNvPr>
          <p:cNvPicPr>
            <a:picLocks noChangeAspect="1"/>
          </p:cNvPicPr>
          <p:nvPr/>
        </p:nvPicPr>
        <p:blipFill rotWithShape="1">
          <a:blip r:embed="rId2"/>
          <a:srcRect l="23203" r="21213" b="-1"/>
          <a:stretch/>
        </p:blipFill>
        <p:spPr>
          <a:xfrm>
            <a:off x="1161535" y="2108200"/>
            <a:ext cx="3495807" cy="3600613"/>
          </a:xfrm>
          <a:prstGeom prst="rect">
            <a:avLst/>
          </a:prstGeom>
        </p:spPr>
      </p:pic>
      <p:sp>
        <p:nvSpPr>
          <p:cNvPr id="3" name="Content Placeholder 2">
            <a:extLst>
              <a:ext uri="{FF2B5EF4-FFF2-40B4-BE49-F238E27FC236}">
                <a16:creationId xmlns:a16="http://schemas.microsoft.com/office/drawing/2014/main" id="{714E782B-907E-4460-8582-C2AF15A8B1C3}"/>
              </a:ext>
            </a:extLst>
          </p:cNvPr>
          <p:cNvSpPr>
            <a:spLocks noGrp="1"/>
          </p:cNvSpPr>
          <p:nvPr>
            <p:ph idx="1"/>
          </p:nvPr>
        </p:nvSpPr>
        <p:spPr>
          <a:xfrm>
            <a:off x="5248657" y="2108201"/>
            <a:ext cx="5846063" cy="3760891"/>
          </a:xfrm>
        </p:spPr>
        <p:txBody>
          <a:bodyPr vert="horz" lIns="0" tIns="45720" rIns="0" bIns="45720" rtlCol="0">
            <a:normAutofit/>
          </a:bodyPr>
          <a:lstStyle/>
          <a:p>
            <a:pPr>
              <a:lnSpc>
                <a:spcPct val="110000"/>
              </a:lnSpc>
            </a:pPr>
            <a:r>
              <a:rPr lang="en-US" dirty="0"/>
              <a:t>CSS files that we have included in our project:</a:t>
            </a:r>
            <a:endParaRPr lang="en-US"/>
          </a:p>
          <a:p>
            <a:pPr>
              <a:lnSpc>
                <a:spcPct val="110000"/>
              </a:lnSpc>
            </a:pPr>
            <a:r>
              <a:rPr lang="en-US" dirty="0">
                <a:ea typeface="+mn-lt"/>
                <a:cs typeface="+mn-lt"/>
              </a:rPr>
              <a:t>AfterSignIn.css</a:t>
            </a:r>
          </a:p>
          <a:p>
            <a:pPr>
              <a:lnSpc>
                <a:spcPct val="110000"/>
              </a:lnSpc>
            </a:pPr>
            <a:r>
              <a:rPr lang="en-US" dirty="0">
                <a:ea typeface="+mn-lt"/>
                <a:cs typeface="+mn-lt"/>
              </a:rPr>
              <a:t>beverages.css</a:t>
            </a:r>
          </a:p>
          <a:p>
            <a:pPr>
              <a:lnSpc>
                <a:spcPct val="110000"/>
              </a:lnSpc>
            </a:pPr>
            <a:r>
              <a:rPr lang="en-US" dirty="0">
                <a:ea typeface="+mn-lt"/>
                <a:cs typeface="+mn-lt"/>
              </a:rPr>
              <a:t>Cakes.css</a:t>
            </a:r>
          </a:p>
          <a:p>
            <a:pPr>
              <a:lnSpc>
                <a:spcPct val="110000"/>
              </a:lnSpc>
            </a:pPr>
            <a:r>
              <a:rPr lang="en-US" dirty="0">
                <a:ea typeface="+mn-lt"/>
                <a:cs typeface="+mn-lt"/>
              </a:rPr>
              <a:t>confectionery.css</a:t>
            </a:r>
            <a:endParaRPr lang="en-US" dirty="0"/>
          </a:p>
          <a:p>
            <a:pPr>
              <a:lnSpc>
                <a:spcPct val="110000"/>
              </a:lnSpc>
            </a:pPr>
            <a:r>
              <a:rPr lang="en-US" dirty="0">
                <a:ea typeface="+mn-lt"/>
                <a:cs typeface="+mn-lt"/>
              </a:rPr>
              <a:t>ice-cream.css</a:t>
            </a:r>
          </a:p>
          <a:p>
            <a:pPr>
              <a:lnSpc>
                <a:spcPct val="110000"/>
              </a:lnSpc>
            </a:pPr>
            <a:r>
              <a:rPr lang="en-US" dirty="0">
                <a:ea typeface="+mn-lt"/>
                <a:cs typeface="+mn-lt"/>
              </a:rPr>
              <a:t>paranthas.css</a:t>
            </a:r>
          </a:p>
          <a:p>
            <a:pPr>
              <a:lnSpc>
                <a:spcPct val="110000"/>
              </a:lnSpc>
            </a:pPr>
            <a:r>
              <a:rPr lang="en-US" dirty="0">
                <a:ea typeface="+mn-lt"/>
                <a:cs typeface="+mn-lt"/>
              </a:rPr>
              <a:t>Snacks.css</a:t>
            </a:r>
            <a:endParaRPr lang="en-US" dirty="0"/>
          </a:p>
        </p:txBody>
      </p:sp>
      <p:sp>
        <p:nvSpPr>
          <p:cNvPr id="13" name="Rectangle 12">
            <a:extLst>
              <a:ext uri="{FF2B5EF4-FFF2-40B4-BE49-F238E27FC236}">
                <a16:creationId xmlns:a16="http://schemas.microsoft.com/office/drawing/2014/main" id="{67E6FB20-7663-466F-A928-9371C34F9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23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F68AB-2CFC-4ABA-BC61-A2EF4244E2AD}"/>
              </a:ext>
            </a:extLst>
          </p:cNvPr>
          <p:cNvSpPr>
            <a:spLocks noGrp="1"/>
          </p:cNvSpPr>
          <p:nvPr>
            <p:ph type="title"/>
          </p:nvPr>
        </p:nvSpPr>
        <p:spPr>
          <a:xfrm>
            <a:off x="1036320" y="286603"/>
            <a:ext cx="10058400" cy="1450757"/>
          </a:xfrm>
        </p:spPr>
        <p:txBody>
          <a:bodyPr>
            <a:normAutofit/>
          </a:bodyPr>
          <a:lstStyle/>
          <a:p>
            <a:r>
              <a:rPr lang="en-US"/>
              <a:t>CONTINUED..</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Logo, company name&#10;&#10;Description automatically generated">
            <a:extLst>
              <a:ext uri="{FF2B5EF4-FFF2-40B4-BE49-F238E27FC236}">
                <a16:creationId xmlns:a16="http://schemas.microsoft.com/office/drawing/2014/main" id="{3FE2B3D0-E412-45D4-94EB-0E0193CE4EBC}"/>
              </a:ext>
            </a:extLst>
          </p:cNvPr>
          <p:cNvPicPr>
            <a:picLocks noChangeAspect="1"/>
          </p:cNvPicPr>
          <p:nvPr/>
        </p:nvPicPr>
        <p:blipFill>
          <a:blip r:embed="rId2"/>
          <a:stretch>
            <a:fillRect/>
          </a:stretch>
        </p:blipFill>
        <p:spPr>
          <a:xfrm>
            <a:off x="1031509" y="2851839"/>
            <a:ext cx="3031484" cy="2273613"/>
          </a:xfrm>
          <a:prstGeom prst="rect">
            <a:avLst/>
          </a:prstGeom>
        </p:spPr>
      </p:pic>
      <p:sp>
        <p:nvSpPr>
          <p:cNvPr id="3" name="Content Placeholder 2">
            <a:extLst>
              <a:ext uri="{FF2B5EF4-FFF2-40B4-BE49-F238E27FC236}">
                <a16:creationId xmlns:a16="http://schemas.microsoft.com/office/drawing/2014/main" id="{231362F7-6177-46A6-9550-43919C3ECF41}"/>
              </a:ext>
            </a:extLst>
          </p:cNvPr>
          <p:cNvSpPr>
            <a:spLocks noGrp="1"/>
          </p:cNvSpPr>
          <p:nvPr>
            <p:ph idx="1"/>
          </p:nvPr>
        </p:nvSpPr>
        <p:spPr>
          <a:xfrm>
            <a:off x="4706460" y="2108201"/>
            <a:ext cx="6388260" cy="3760891"/>
          </a:xfrm>
        </p:spPr>
        <p:txBody>
          <a:bodyPr vert="horz" lIns="0" tIns="45720" rIns="0" bIns="45720" rtlCol="0">
            <a:normAutofit/>
          </a:bodyPr>
          <a:lstStyle/>
          <a:p>
            <a:r>
              <a:rPr lang="en-US" dirty="0"/>
              <a:t>There is only one JavaScript file that we had worked on:</a:t>
            </a:r>
          </a:p>
          <a:p>
            <a:r>
              <a:rPr lang="en-US" dirty="0"/>
              <a:t>Homepage.js</a:t>
            </a:r>
          </a:p>
        </p:txBody>
      </p:sp>
      <p:sp>
        <p:nvSpPr>
          <p:cNvPr id="13" name="Rectangle 12">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4446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48CC9D-2E70-4B97-B0F7-26A11CEF10B3}"/>
              </a:ext>
            </a:extLst>
          </p:cNvPr>
          <p:cNvSpPr>
            <a:spLocks noGrp="1"/>
          </p:cNvSpPr>
          <p:nvPr>
            <p:ph type="title"/>
          </p:nvPr>
        </p:nvSpPr>
        <p:spPr>
          <a:xfrm>
            <a:off x="643467" y="516835"/>
            <a:ext cx="2994815" cy="1666501"/>
          </a:xfrm>
        </p:spPr>
        <p:txBody>
          <a:bodyPr>
            <a:normAutofit/>
          </a:bodyPr>
          <a:lstStyle/>
          <a:p>
            <a:r>
              <a:rPr lang="en-US" sz="3100">
                <a:solidFill>
                  <a:schemeClr val="tx1"/>
                </a:solidFill>
              </a:rPr>
              <a:t>RELATED SCREENSHOTS:</a:t>
            </a:r>
          </a:p>
        </p:txBody>
      </p:sp>
      <p:cxnSp>
        <p:nvCxnSpPr>
          <p:cNvPr id="22" name="Straight Connector 2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D7E44F5-814E-4D98-9132-F811A07063C4}"/>
              </a:ext>
            </a:extLst>
          </p:cNvPr>
          <p:cNvSpPr>
            <a:spLocks noGrp="1"/>
          </p:cNvSpPr>
          <p:nvPr>
            <p:ph idx="1"/>
          </p:nvPr>
        </p:nvSpPr>
        <p:spPr>
          <a:xfrm>
            <a:off x="643467" y="2546224"/>
            <a:ext cx="2994815" cy="3342747"/>
          </a:xfrm>
        </p:spPr>
        <p:txBody>
          <a:bodyPr vert="horz" lIns="0" tIns="45720" rIns="0" bIns="45720" rtlCol="0">
            <a:normAutofit/>
          </a:bodyPr>
          <a:lstStyle/>
          <a:p>
            <a:r>
              <a:rPr lang="en-US" dirty="0">
                <a:solidFill>
                  <a:schemeClr val="tx1"/>
                </a:solidFill>
              </a:rPr>
              <a:t>This is the screenshot of the homepage.</a:t>
            </a:r>
          </a:p>
        </p:txBody>
      </p:sp>
      <p:pic>
        <p:nvPicPr>
          <p:cNvPr id="4" name="Picture 4" descr="Graphical user interface, website&#10;&#10;Description automatically generated">
            <a:extLst>
              <a:ext uri="{FF2B5EF4-FFF2-40B4-BE49-F238E27FC236}">
                <a16:creationId xmlns:a16="http://schemas.microsoft.com/office/drawing/2014/main" id="{8F185E36-4649-4DC1-8445-E3148D99C44E}"/>
              </a:ext>
            </a:extLst>
          </p:cNvPr>
          <p:cNvPicPr>
            <a:picLocks noChangeAspect="1"/>
          </p:cNvPicPr>
          <p:nvPr/>
        </p:nvPicPr>
        <p:blipFill>
          <a:blip r:embed="rId2"/>
          <a:stretch>
            <a:fillRect/>
          </a:stretch>
        </p:blipFill>
        <p:spPr>
          <a:xfrm>
            <a:off x="4059922" y="1492006"/>
            <a:ext cx="3583439" cy="3873988"/>
          </a:xfrm>
          <a:prstGeom prst="rect">
            <a:avLst/>
          </a:prstGeom>
        </p:spPr>
      </p:pic>
      <p:pic>
        <p:nvPicPr>
          <p:cNvPr id="6" name="Picture 6" descr="Graphical user interface, website&#10;&#10;Description automatically generated">
            <a:extLst>
              <a:ext uri="{FF2B5EF4-FFF2-40B4-BE49-F238E27FC236}">
                <a16:creationId xmlns:a16="http://schemas.microsoft.com/office/drawing/2014/main" id="{DF8A83AF-3AF9-4797-AD9E-818E46E117DC}"/>
              </a:ext>
            </a:extLst>
          </p:cNvPr>
          <p:cNvPicPr>
            <a:picLocks noChangeAspect="1"/>
          </p:cNvPicPr>
          <p:nvPr/>
        </p:nvPicPr>
        <p:blipFill>
          <a:blip r:embed="rId3"/>
          <a:stretch>
            <a:fillRect/>
          </a:stretch>
        </p:blipFill>
        <p:spPr>
          <a:xfrm>
            <a:off x="7965094" y="1492088"/>
            <a:ext cx="3583439" cy="3879910"/>
          </a:xfrm>
          <a:prstGeom prst="rect">
            <a:avLst/>
          </a:prstGeom>
        </p:spPr>
      </p:pic>
    </p:spTree>
    <p:extLst>
      <p:ext uri="{BB962C8B-B14F-4D97-AF65-F5344CB8AC3E}">
        <p14:creationId xmlns:p14="http://schemas.microsoft.com/office/powerpoint/2010/main" val="190578064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RetrospectVTI</vt:lpstr>
      <vt:lpstr>FULLSTACK PROJECT(FRONT-END) </vt:lpstr>
      <vt:lpstr>TEAM MEMBERS</vt:lpstr>
      <vt:lpstr>ABOUT THE PROJECT</vt:lpstr>
      <vt:lpstr>HARDWARE AND SOFTWARE REQUIREMENTS</vt:lpstr>
      <vt:lpstr>GLIMPSE OF TECHONOLOGY USED:</vt:lpstr>
      <vt:lpstr>MODULES AND FUNCTIONALITY</vt:lpstr>
      <vt:lpstr>CONTINUED..</vt:lpstr>
      <vt:lpstr>CONTINUED..</vt:lpstr>
      <vt:lpstr>RELATED SCREENSHOTS:</vt:lpstr>
      <vt:lpstr>CONTINUED..</vt:lpstr>
      <vt:lpstr>CONTINUED..</vt:lpstr>
      <vt:lpstr>OUR WEBSITE IS LIVE AT:</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192</cp:revision>
  <dcterms:created xsi:type="dcterms:W3CDTF">2020-12-06T08:53:07Z</dcterms:created>
  <dcterms:modified xsi:type="dcterms:W3CDTF">2020-12-06T10:05:58Z</dcterms:modified>
</cp:coreProperties>
</file>